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300" r:id="rId2"/>
  </p:sldIdLst>
  <p:sldSz cx="12192000" cy="6858000"/>
  <p:notesSz cx="6858000" cy="9144000"/>
  <p:embeddedFontLst>
    <p:embeddedFont>
      <p:font typeface="微软雅黑" panose="020B0503020204020204" pitchFamily="34" charset="-122"/>
      <p:regular r:id="rId3"/>
      <p:bold r:id="rId4"/>
    </p:embeddedFont>
    <p:embeddedFont>
      <p:font typeface="微软雅黑 Light" panose="020B0502040204020203" pitchFamily="34" charset="-122"/>
      <p:regular r:id="rId5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11" userDrawn="1">
          <p15:clr>
            <a:srgbClr val="A4A3A4"/>
          </p15:clr>
        </p15:guide>
        <p15:guide id="4" pos="7469" userDrawn="1">
          <p15:clr>
            <a:srgbClr val="A4A3A4"/>
          </p15:clr>
        </p15:guide>
        <p15:guide id="5" pos="642" userDrawn="1">
          <p15:clr>
            <a:srgbClr val="A4A3A4"/>
          </p15:clr>
        </p15:guide>
        <p15:guide id="6" pos="7015" userDrawn="1">
          <p15:clr>
            <a:srgbClr val="A4A3A4"/>
          </p15:clr>
        </p15:guide>
        <p15:guide id="7" orient="horz" pos="391" userDrawn="1">
          <p15:clr>
            <a:srgbClr val="A4A3A4"/>
          </p15:clr>
        </p15:guide>
        <p15:guide id="8" pos="1118" userDrawn="1">
          <p15:clr>
            <a:srgbClr val="A4A3A4"/>
          </p15:clr>
        </p15:guide>
        <p15:guide id="9" pos="6562" userDrawn="1">
          <p15:clr>
            <a:srgbClr val="A4A3A4"/>
          </p15:clr>
        </p15:guide>
        <p15:guide id="10" orient="horz" pos="41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5C4"/>
    <a:srgbClr val="C3E0E9"/>
    <a:srgbClr val="C1C1C1"/>
    <a:srgbClr val="0184AA"/>
    <a:srgbClr val="005F7B"/>
    <a:srgbClr val="03779B"/>
    <a:srgbClr val="025974"/>
    <a:srgbClr val="2DCAFB"/>
    <a:srgbClr val="3C9BDD"/>
    <a:srgbClr val="0495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4" autoAdjust="0"/>
    <p:restoredTop sz="93888" autoAdjust="0"/>
  </p:normalViewPr>
  <p:slideViewPr>
    <p:cSldViewPr snapToGrid="0">
      <p:cViewPr varScale="1">
        <p:scale>
          <a:sx n="63" d="100"/>
          <a:sy n="63" d="100"/>
        </p:scale>
        <p:origin x="688" y="32"/>
      </p:cViewPr>
      <p:guideLst>
        <p:guide orient="horz" pos="2160"/>
        <p:guide pos="3840"/>
        <p:guide pos="211"/>
        <p:guide pos="7469"/>
        <p:guide pos="642"/>
        <p:guide pos="7015"/>
        <p:guide orient="horz" pos="391"/>
        <p:guide pos="1118"/>
        <p:guide pos="6562"/>
        <p:guide orient="horz" pos="4133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3.fntdata"/><Relationship Id="rId4" Type="http://schemas.openxmlformats.org/officeDocument/2006/relationships/font" Target="fonts/font2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2886E5-0B85-48C7-8DD0-198C462E6E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F91E2EF-ED23-431B-9AB9-0B3E88AEFC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920E304-52C4-421D-B1E1-74F2794BF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0B4E-5F58-4884-8F12-40EC05DAFC72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25783EF-2354-4C6E-87E7-BAA5BAADE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5E2643F-547F-452E-929A-C14ABD2FF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C6F10-3E60-4A34-9FD4-27C8CCFD33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3765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34AF14-EA9B-4B6C-8336-E5992A6B3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503D4FE-4407-4F8E-8303-5DC9CE73A0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D605C84-B012-4E26-8F21-7BFA6C7A8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0B4E-5F58-4884-8F12-40EC05DAFC72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49B6A5D-D7C2-4B8C-9CDD-192B2A049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37F3683-55F5-4C17-890A-2BF363875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C6F10-3E60-4A34-9FD4-27C8CCFD33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2301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9335D3B-A705-4FA3-8230-71A7E5A29E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700451E-1276-494C-9DF8-07054204F1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1FAEA26-2175-4670-B7E5-4DE5F9056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0B4E-5F58-4884-8F12-40EC05DAFC72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75F4E8-8EC2-48C4-8CA2-4F85DCC9D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80C9015-AD4E-40F4-8E39-DF6484090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C6F10-3E60-4A34-9FD4-27C8CCFD33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0044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2083FA-0670-4BCA-AFB3-5ED4BBFDB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10302A1-34DF-4FB7-8E04-CB68B7AC2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980D4F9-8735-488A-B206-527722FB3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0B4E-5F58-4884-8F12-40EC05DAFC72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89D5B1B-1A27-4D3B-9937-A45CB6F4C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C3ACF48-48D7-40D1-8B2E-7200E83A2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C6F10-3E60-4A34-9FD4-27C8CCFD33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5669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7FF772-AE1D-4EF0-8B76-2199E1D79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E4E8277-C4D6-4292-99EB-F74AB4535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A2AB9AE-1AB3-4BD9-AA01-27D1642DF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0B4E-5F58-4884-8F12-40EC05DAFC72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F57002C-B8BE-43DB-817C-530667B63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C8F25CB-A68D-4B77-A18D-5ED0E434B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C6F10-3E60-4A34-9FD4-27C8CCFD33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0810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F882CA-19A9-40CE-AE18-53F515EDD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C5CBFC4-B2AC-45EB-8616-6B19E3AA1D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021F15E-F5ED-45CB-B369-820218532B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224A6ED-7742-4947-88A2-2E2A9013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0B4E-5F58-4884-8F12-40EC05DAFC72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C611D90-F6A8-4F51-A895-4CD04AC9D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3EAB4B6-6016-4032-A1B0-54BBED0BE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C6F10-3E60-4A34-9FD4-27C8CCFD33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9779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29C4B1-0DA5-4273-9524-68FBB6FA6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7510009-2AF5-4E00-80FC-0B36DC8C0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D914A29-648F-4CFE-82ED-BB732249D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45CC682-F605-44BE-9410-05FFFC9D17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3D4A6F5-CE89-4A68-AFBA-492CDEBFD4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CD31A3B-2C55-424E-B978-6CFE96576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0B4E-5F58-4884-8F12-40EC05DAFC72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26EDFF9-3960-47DB-AA82-FC7404B1A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CCBA442-9FFE-4697-B84A-4DC0C10AD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C6F10-3E60-4A34-9FD4-27C8CCFD33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4393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253F018-8DB5-40CF-A892-9CD0253E7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832FB95-FC78-48B2-BC3E-2A2A038F4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0B4E-5F58-4884-8F12-40EC05DAFC72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E042A06-AE21-4534-B785-FEEAD63DC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5933EF7-53E4-4861-93A9-A1EE70EED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C6F10-3E60-4A34-9FD4-27C8CCFD33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9312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5475C5A-8684-44DE-B53F-F914C51EF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0B4E-5F58-4884-8F12-40EC05DAFC72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4BF8D27-7E1B-47B8-AD92-EC5F69B78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55E99F4-1865-4F32-AB42-56DBC5555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C6F10-3E60-4A34-9FD4-27C8CCFD33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7861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5725ED-E714-45CD-8091-3ADC7E7A1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8AC7238-D3AB-458B-8E4F-ACB10C0CD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43E9732-F4F8-4DA9-B03A-280B15BDCF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E7FB6B5-F304-4784-A3C1-1331A9B42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0B4E-5F58-4884-8F12-40EC05DAFC72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AFBE43F-66F7-4CD3-AAB8-36591DA81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356BE34-7443-4764-BAB9-DD28270F4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C6F10-3E60-4A34-9FD4-27C8CCFD33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5722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B7CEA4-BB34-4E51-BA38-3E2F030C9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277B0D6-5195-4E8A-BB41-13BA14C9D6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870A3BE-F44C-4EE1-86C0-05C57B1BF1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DBCD2D1-0A55-49DC-BE2F-F734C96E2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0B4E-5F58-4884-8F12-40EC05DAFC72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FA8796A-6A62-4DB2-82D9-A369C45BB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53B5C8E-9CCC-4CB0-B040-023C8BBE2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C6F10-3E60-4A34-9FD4-27C8CCFD33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226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C509B12-EDDF-4947-B21F-921C65294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5B6C619-DBBD-45AD-96CD-7C38E3950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3B295E3-AF95-41C9-BB5A-37794BA31A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30B4E-5F58-4884-8F12-40EC05DAFC72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31DD495-C0DD-4D03-AFF6-DB840C0576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392EBF8-3145-4058-8DC0-38A2265B48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C6F10-3E60-4A34-9FD4-27C8CCFD33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9879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svg"/><Relationship Id="rId3" Type="http://schemas.openxmlformats.org/officeDocument/2006/relationships/tags" Target="../tags/tag3.xm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11" Type="http://schemas.openxmlformats.org/officeDocument/2006/relationships/image" Target="../media/image7.svg"/><Relationship Id="rId5" Type="http://schemas.openxmlformats.org/officeDocument/2006/relationships/image" Target="../media/image1.jpg"/><Relationship Id="rId10" Type="http://schemas.openxmlformats.org/officeDocument/2006/relationships/image" Target="../media/image6.pn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图片 39">
            <a:extLst>
              <a:ext uri="{FF2B5EF4-FFF2-40B4-BE49-F238E27FC236}">
                <a16:creationId xmlns:a16="http://schemas.microsoft.com/office/drawing/2014/main" id="{6A65C89B-1A27-4BC9-84E5-870A5584A0A9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" y="5996179"/>
            <a:ext cx="806460" cy="604845"/>
          </a:xfrm>
          <a:prstGeom prst="rect">
            <a:avLst/>
          </a:prstGeom>
        </p:spPr>
      </p:pic>
      <p:sp>
        <p:nvSpPr>
          <p:cNvPr id="41" name="文本框 40">
            <a:extLst>
              <a:ext uri="{FF2B5EF4-FFF2-40B4-BE49-F238E27FC236}">
                <a16:creationId xmlns:a16="http://schemas.microsoft.com/office/drawing/2014/main" id="{A7FC4973-76BC-4938-8D3D-098752345277}"/>
              </a:ext>
            </a:extLst>
          </p:cNvPr>
          <p:cNvSpPr txBox="1"/>
          <p:nvPr/>
        </p:nvSpPr>
        <p:spPr>
          <a:xfrm>
            <a:off x="10131417" y="6295192"/>
            <a:ext cx="1795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PAGE   0</a:t>
            </a:r>
            <a:r>
              <a:rPr lang="en-US" altLang="zh-CN" dirty="0">
                <a:solidFill>
                  <a:prstClr val="white">
                    <a:lumMod val="75000"/>
                  </a:prstClr>
                </a:solidFill>
                <a:latin typeface="微软雅黑"/>
                <a:ea typeface="微软雅黑"/>
              </a:rPr>
              <a:t>1</a:t>
            </a: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cxnSp>
        <p:nvCxnSpPr>
          <p:cNvPr id="42" name="直接连接符 41">
            <a:extLst>
              <a:ext uri="{FF2B5EF4-FFF2-40B4-BE49-F238E27FC236}">
                <a16:creationId xmlns:a16="http://schemas.microsoft.com/office/drawing/2014/main" id="{33C3887E-8F15-4417-A87B-F55C5690A36D}"/>
              </a:ext>
            </a:extLst>
          </p:cNvPr>
          <p:cNvCxnSpPr>
            <a:cxnSpLocks/>
          </p:cNvCxnSpPr>
          <p:nvPr/>
        </p:nvCxnSpPr>
        <p:spPr>
          <a:xfrm>
            <a:off x="11468100" y="6344921"/>
            <a:ext cx="0" cy="259278"/>
          </a:xfrm>
          <a:prstGeom prst="line">
            <a:avLst/>
          </a:prstGeom>
          <a:ln w="25400" cap="rnd">
            <a:solidFill>
              <a:schemeClr val="bg1">
                <a:lumMod val="75000"/>
              </a:schemeClr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1_1">
            <a:extLst>
              <a:ext uri="{FF2B5EF4-FFF2-40B4-BE49-F238E27FC236}">
                <a16:creationId xmlns:a16="http://schemas.microsoft.com/office/drawing/2014/main" id="{1F3CEA9F-903B-4435-8DF8-D9138E102EB5}"/>
              </a:ext>
            </a:extLst>
          </p:cNvPr>
          <p:cNvSpPr/>
          <p:nvPr/>
        </p:nvSpPr>
        <p:spPr>
          <a:xfrm>
            <a:off x="1895972" y="312007"/>
            <a:ext cx="853791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>
                <a:ln>
                  <a:noFill/>
                </a:ln>
                <a:solidFill>
                  <a:srgbClr val="0495C1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MH49X </a:t>
            </a:r>
            <a:r>
              <a:rPr lang="en-US" altLang="zh-CN" sz="44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微软雅黑"/>
              </a:rPr>
              <a:t>R</a:t>
            </a:r>
            <a:r>
              <a:rPr kumimoji="0" lang="en-US" altLang="zh-CN" sz="440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ea"/>
                <a:cs typeface="+mn-cs"/>
              </a:rPr>
              <a:t>atio Metric Linear Hall </a:t>
            </a: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A7C69FCD-2D31-4143-8009-D2BA7E5101FE}"/>
              </a:ext>
            </a:extLst>
          </p:cNvPr>
          <p:cNvSpPr/>
          <p:nvPr/>
        </p:nvSpPr>
        <p:spPr>
          <a:xfrm>
            <a:off x="1648981" y="1081448"/>
            <a:ext cx="889403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zh-CN" sz="2400" b="1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Microphone function by multiple Screen opening Angle</a:t>
            </a:r>
          </a:p>
        </p:txBody>
      </p:sp>
      <p:graphicFrame>
        <p:nvGraphicFramePr>
          <p:cNvPr id="34" name="表格 33">
            <a:extLst>
              <a:ext uri="{FF2B5EF4-FFF2-40B4-BE49-F238E27FC236}">
                <a16:creationId xmlns:a16="http://schemas.microsoft.com/office/drawing/2014/main" id="{CA5EF196-DE42-4308-9711-9D2D12AF72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265420"/>
              </p:ext>
            </p:extLst>
          </p:nvPr>
        </p:nvGraphicFramePr>
        <p:xfrm>
          <a:off x="6376448" y="1695648"/>
          <a:ext cx="5489431" cy="3971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7288">
                  <a:extLst>
                    <a:ext uri="{9D8B030D-6E8A-4147-A177-3AD203B41FA5}">
                      <a16:colId xmlns:a16="http://schemas.microsoft.com/office/drawing/2014/main" val="3308174664"/>
                    </a:ext>
                  </a:extLst>
                </a:gridCol>
                <a:gridCol w="1421795">
                  <a:extLst>
                    <a:ext uri="{9D8B030D-6E8A-4147-A177-3AD203B41FA5}">
                      <a16:colId xmlns:a16="http://schemas.microsoft.com/office/drawing/2014/main" val="3392990501"/>
                    </a:ext>
                  </a:extLst>
                </a:gridCol>
                <a:gridCol w="2750348">
                  <a:extLst>
                    <a:ext uri="{9D8B030D-6E8A-4147-A177-3AD203B41FA5}">
                      <a16:colId xmlns:a16="http://schemas.microsoft.com/office/drawing/2014/main" val="289302405"/>
                    </a:ext>
                  </a:extLst>
                </a:gridCol>
              </a:tblGrid>
              <a:tr h="647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  <a:ea typeface="思源黑体 CN Heavy" panose="020B0A00000000000000" pitchFamily="34" charset="-122"/>
                        </a:rPr>
                        <a:t>Part Number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  <a:ea typeface="思源黑体 CN Heavy" panose="020B0A00000000000000" pitchFamily="34" charset="-122"/>
                        </a:rPr>
                        <a:t>Sensitivity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  <a:ea typeface="思源黑体 CN Heavy" panose="020B0A00000000000000" pitchFamily="34" charset="-122"/>
                        </a:rPr>
                        <a:t>Note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0985776"/>
                  </a:ext>
                </a:extLst>
              </a:tr>
              <a:tr h="332411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  <a:ea typeface="思源黑体 CN Heavy" panose="020B0A00000000000000" pitchFamily="34" charset="-122"/>
                        </a:rPr>
                        <a:t>MH491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0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  <a:ea typeface="思源黑体 CN Heavy" panose="020B0A00000000000000" pitchFamily="34" charset="-122"/>
                        </a:rPr>
                        <a:t>1.5mV/G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0E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  <a:ea typeface="思源黑体 CN Heavy" panose="020B0A00000000000000" pitchFamily="34" charset="-122"/>
                        </a:rPr>
                        <a:t>CMOS Ratio-Metric Linear Hall Effect IC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0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223398"/>
                  </a:ext>
                </a:extLst>
              </a:tr>
              <a:tr h="33241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  <a:ea typeface="思源黑体 CN Heavy" panose="020B0A00000000000000" pitchFamily="34" charset="-122"/>
                        </a:rPr>
                        <a:t>2mV/G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0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0138643"/>
                  </a:ext>
                </a:extLst>
              </a:tr>
              <a:tr h="33241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  <a:ea typeface="思源黑体 CN Heavy" panose="020B0A00000000000000" pitchFamily="34" charset="-122"/>
                        </a:rPr>
                        <a:t>2.5mV/G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0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7988"/>
                  </a:ext>
                </a:extLst>
              </a:tr>
              <a:tr h="33241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  <a:ea typeface="思源黑体 CN Heavy" panose="020B0A00000000000000" pitchFamily="34" charset="-122"/>
                        </a:rPr>
                        <a:t>3mV/G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0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613715"/>
                  </a:ext>
                </a:extLst>
              </a:tr>
              <a:tr h="3324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  <a:ea typeface="思源黑体 CN Heavy" panose="020B0A00000000000000" pitchFamily="34" charset="-122"/>
                        </a:rPr>
                        <a:t>MH492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  <a:ea typeface="思源黑体 CN Heavy" panose="020B0A00000000000000" pitchFamily="34" charset="-122"/>
                        </a:rPr>
                        <a:t>5mV/G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  <a:ea typeface="思源黑体 CN Heavy" panose="020B0A00000000000000" pitchFamily="34" charset="-122"/>
                        </a:rPr>
                        <a:t>CMOS Ratio-Metric Linear Hall Effect IC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207284"/>
                  </a:ext>
                </a:extLst>
              </a:tr>
              <a:tr h="33241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  <a:ea typeface="思源黑体 CN Heavy" panose="020B0A00000000000000" pitchFamily="34" charset="-122"/>
                        </a:rPr>
                        <a:t>9mV/G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316349"/>
                  </a:ext>
                </a:extLst>
              </a:tr>
              <a:tr h="332411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  <a:ea typeface="思源黑体 CN Heavy" panose="020B0A00000000000000" pitchFamily="34" charset="-122"/>
                        </a:rPr>
                        <a:t>MH493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0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  <a:ea typeface="思源黑体 CN Heavy" panose="020B0A00000000000000" pitchFamily="34" charset="-122"/>
                        </a:rPr>
                        <a:t>4mV/G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0E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  <a:ea typeface="思源黑体 CN Heavy" panose="020B0A00000000000000" pitchFamily="34" charset="-122"/>
                        </a:rPr>
                        <a:t>CMOS Ratio-Metric Linear Hall Effect IC</a:t>
                      </a:r>
                    </a:p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  <a:ea typeface="思源黑体 CN Heavy" panose="020B0A00000000000000" pitchFamily="34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0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227133"/>
                  </a:ext>
                </a:extLst>
              </a:tr>
              <a:tr h="33241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  <a:ea typeface="思源黑体 CN Heavy" panose="020B0A00000000000000" pitchFamily="34" charset="-122"/>
                        </a:rPr>
                        <a:t>7mV/G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0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0179713"/>
                  </a:ext>
                </a:extLst>
              </a:tr>
              <a:tr h="33241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  <a:ea typeface="思源黑体 CN Heavy" panose="020B0A00000000000000" pitchFamily="34" charset="-122"/>
                        </a:rPr>
                        <a:t>10mV/G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0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36762"/>
                  </a:ext>
                </a:extLst>
              </a:tr>
              <a:tr h="33241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  <a:ea typeface="思源黑体 CN Heavy" panose="020B0A00000000000000" pitchFamily="34" charset="-122"/>
                        </a:rPr>
                        <a:t>13mV/G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0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08124714"/>
                  </a:ext>
                </a:extLst>
              </a:tr>
            </a:tbl>
          </a:graphicData>
        </a:graphic>
      </p:graphicFrame>
      <p:sp>
        <p:nvSpPr>
          <p:cNvPr id="4" name="矩形 3">
            <a:extLst>
              <a:ext uri="{FF2B5EF4-FFF2-40B4-BE49-F238E27FC236}">
                <a16:creationId xmlns:a16="http://schemas.microsoft.com/office/drawing/2014/main" id="{2AC3D098-F736-403C-BB16-507E7442369F}"/>
              </a:ext>
            </a:extLst>
          </p:cNvPr>
          <p:cNvSpPr/>
          <p:nvPr/>
        </p:nvSpPr>
        <p:spPr>
          <a:xfrm>
            <a:off x="334963" y="1695650"/>
            <a:ext cx="5557838" cy="3971999"/>
          </a:xfrm>
          <a:prstGeom prst="rect">
            <a:avLst/>
          </a:prstGeom>
          <a:solidFill>
            <a:schemeClr val="bg1"/>
          </a:solidFill>
          <a:ln w="12700">
            <a:noFill/>
            <a:miter lim="0"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37" name="PA-组合 36">
            <a:extLst>
              <a:ext uri="{FF2B5EF4-FFF2-40B4-BE49-F238E27FC236}">
                <a16:creationId xmlns:a16="http://schemas.microsoft.com/office/drawing/2014/main" id="{6284A207-6C10-4CF8-BDD0-A26BE704812D}"/>
              </a:ext>
            </a:extLst>
          </p:cNvPr>
          <p:cNvGrpSpPr/>
          <p:nvPr>
            <p:custDataLst>
              <p:tags r:id="rId1"/>
            </p:custDataLst>
          </p:nvPr>
        </p:nvGrpSpPr>
        <p:grpSpPr>
          <a:xfrm>
            <a:off x="-785224" y="1227363"/>
            <a:ext cx="9638210" cy="7658032"/>
            <a:chOff x="-785224" y="1227363"/>
            <a:chExt cx="9638210" cy="7658032"/>
          </a:xfrm>
        </p:grpSpPr>
        <p:pic>
          <p:nvPicPr>
            <p:cNvPr id="13" name="PA-图片 12" descr="图片包含 游戏机&#10;&#10;描述已自动生成">
              <a:extLst>
                <a:ext uri="{FF2B5EF4-FFF2-40B4-BE49-F238E27FC236}">
                  <a16:creationId xmlns:a16="http://schemas.microsoft.com/office/drawing/2014/main" id="{D750EE02-97BE-49CB-B71B-ED1D2A4383E6}"/>
                </a:ext>
              </a:extLst>
            </p:cNvPr>
            <p:cNvPicPr>
              <a:picLocks noChangeAspect="1"/>
            </p:cNvPicPr>
            <p:nvPr>
              <p:custDataLst>
                <p:tags r:id="rId2"/>
              </p:custDataLst>
            </p:nvPr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872" y="3902050"/>
              <a:ext cx="3257162" cy="2442871"/>
            </a:xfrm>
            <a:prstGeom prst="rect">
              <a:avLst/>
            </a:prstGeom>
            <a:ln>
              <a:noFill/>
            </a:ln>
          </p:spPr>
        </p:pic>
        <p:sp>
          <p:nvSpPr>
            <p:cNvPr id="63" name="PA-矩形 62">
              <a:extLst>
                <a:ext uri="{FF2B5EF4-FFF2-40B4-BE49-F238E27FC236}">
                  <a16:creationId xmlns:a16="http://schemas.microsoft.com/office/drawing/2014/main" id="{06FBE59B-5AD6-4260-A262-C9566412CA1A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-785224" y="1227363"/>
              <a:ext cx="9638210" cy="7658032"/>
            </a:xfrm>
            <a:prstGeom prst="rect">
              <a:avLst/>
            </a:prstGeom>
            <a:noFill/>
            <a:ln w="25400">
              <a:noFill/>
              <a:prstDash val="dash"/>
              <a:headEnd type="none" w="lg" len="lg"/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pic>
        <p:nvPicPr>
          <p:cNvPr id="11" name="图片 10" descr="图片包含 游戏机&#10;&#10;描述已自动生成">
            <a:extLst>
              <a:ext uri="{FF2B5EF4-FFF2-40B4-BE49-F238E27FC236}">
                <a16:creationId xmlns:a16="http://schemas.microsoft.com/office/drawing/2014/main" id="{B10F4E57-53F4-4879-9E37-D28980F61AD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72" y="3902050"/>
            <a:ext cx="3257162" cy="2442871"/>
          </a:xfrm>
          <a:prstGeom prst="rect">
            <a:avLst/>
          </a:prstGeom>
        </p:spPr>
      </p:pic>
      <p:pic>
        <p:nvPicPr>
          <p:cNvPr id="46" name="图片 45">
            <a:extLst>
              <a:ext uri="{FF2B5EF4-FFF2-40B4-BE49-F238E27FC236}">
                <a16:creationId xmlns:a16="http://schemas.microsoft.com/office/drawing/2014/main" id="{6B2DC1E6-B81C-4550-95FC-3CC91002C403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7" t="37592" r="62976" b="21483"/>
          <a:stretch/>
        </p:blipFill>
        <p:spPr>
          <a:xfrm>
            <a:off x="334963" y="2578100"/>
            <a:ext cx="4178980" cy="2806700"/>
          </a:xfrm>
          <a:prstGeom prst="rect">
            <a:avLst/>
          </a:prstGeom>
          <a:effectLst/>
        </p:spPr>
      </p:pic>
      <p:sp>
        <p:nvSpPr>
          <p:cNvPr id="49" name="文本框 48">
            <a:extLst>
              <a:ext uri="{FF2B5EF4-FFF2-40B4-BE49-F238E27FC236}">
                <a16:creationId xmlns:a16="http://schemas.microsoft.com/office/drawing/2014/main" id="{17AA59C4-C6F0-47E5-9501-2225542D7E0C}"/>
              </a:ext>
            </a:extLst>
          </p:cNvPr>
          <p:cNvSpPr txBox="1"/>
          <p:nvPr/>
        </p:nvSpPr>
        <p:spPr>
          <a:xfrm>
            <a:off x="795872" y="371738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/>
              <a:t>45°</a:t>
            </a:r>
            <a:endParaRPr lang="zh-CN" altLang="en-US"/>
          </a:p>
        </p:txBody>
      </p:sp>
      <p:pic>
        <p:nvPicPr>
          <p:cNvPr id="54" name="图片 53" descr="手机屏幕截图&#10;&#10;描述已自动生成">
            <a:extLst>
              <a:ext uri="{FF2B5EF4-FFF2-40B4-BE49-F238E27FC236}">
                <a16:creationId xmlns:a16="http://schemas.microsoft.com/office/drawing/2014/main" id="{EE8F78D0-4F06-489D-A2A6-08555D06FB3A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0" t="26032" r="65352" b="17897"/>
          <a:stretch/>
        </p:blipFill>
        <p:spPr>
          <a:xfrm>
            <a:off x="640080" y="1785256"/>
            <a:ext cx="3584145" cy="3845381"/>
          </a:xfrm>
          <a:prstGeom prst="rect">
            <a:avLst/>
          </a:prstGeom>
          <a:effectLst/>
        </p:spPr>
      </p:pic>
      <p:sp>
        <p:nvSpPr>
          <p:cNvPr id="74" name="弧形 73">
            <a:extLst>
              <a:ext uri="{FF2B5EF4-FFF2-40B4-BE49-F238E27FC236}">
                <a16:creationId xmlns:a16="http://schemas.microsoft.com/office/drawing/2014/main" id="{C1F80ED7-F7ED-4668-864C-FDD8B17D4525}"/>
              </a:ext>
            </a:extLst>
          </p:cNvPr>
          <p:cNvSpPr/>
          <p:nvPr/>
        </p:nvSpPr>
        <p:spPr>
          <a:xfrm rot="13500000">
            <a:off x="1701556" y="2723802"/>
            <a:ext cx="4086164" cy="4086164"/>
          </a:xfrm>
          <a:prstGeom prst="arc">
            <a:avLst>
              <a:gd name="adj1" fmla="val 18753916"/>
              <a:gd name="adj2" fmla="val 2970897"/>
            </a:avLst>
          </a:prstGeom>
          <a:ln w="6350">
            <a:solidFill>
              <a:schemeClr val="bg1">
                <a:lumMod val="65000"/>
              </a:schemeClr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弧形 38">
            <a:extLst>
              <a:ext uri="{FF2B5EF4-FFF2-40B4-BE49-F238E27FC236}">
                <a16:creationId xmlns:a16="http://schemas.microsoft.com/office/drawing/2014/main" id="{880A1B26-C9FB-4BDC-BFCA-F1B2253906BC}"/>
              </a:ext>
            </a:extLst>
          </p:cNvPr>
          <p:cNvSpPr/>
          <p:nvPr/>
        </p:nvSpPr>
        <p:spPr>
          <a:xfrm rot="13500000">
            <a:off x="1333746" y="2571450"/>
            <a:ext cx="4390868" cy="4390868"/>
          </a:xfrm>
          <a:prstGeom prst="arc">
            <a:avLst>
              <a:gd name="adj1" fmla="val 18753916"/>
              <a:gd name="adj2" fmla="val 0"/>
            </a:avLst>
          </a:prstGeom>
          <a:ln w="6350">
            <a:solidFill>
              <a:schemeClr val="bg1">
                <a:lumMod val="65000"/>
              </a:schemeClr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文本框 74">
            <a:extLst>
              <a:ext uri="{FF2B5EF4-FFF2-40B4-BE49-F238E27FC236}">
                <a16:creationId xmlns:a16="http://schemas.microsoft.com/office/drawing/2014/main" id="{9727347D-1890-404B-9798-E5BFA8718411}"/>
              </a:ext>
            </a:extLst>
          </p:cNvPr>
          <p:cNvSpPr txBox="1"/>
          <p:nvPr/>
        </p:nvSpPr>
        <p:spPr>
          <a:xfrm>
            <a:off x="3309825" y="235612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/>
              <a:t>90°</a:t>
            </a:r>
            <a:endParaRPr lang="zh-CN" altLang="en-US"/>
          </a:p>
        </p:txBody>
      </p:sp>
      <p:sp>
        <p:nvSpPr>
          <p:cNvPr id="79" name="文本框 78">
            <a:extLst>
              <a:ext uri="{FF2B5EF4-FFF2-40B4-BE49-F238E27FC236}">
                <a16:creationId xmlns:a16="http://schemas.microsoft.com/office/drawing/2014/main" id="{AB68AC60-BE96-4463-B250-DFEE675BC21C}"/>
              </a:ext>
            </a:extLst>
          </p:cNvPr>
          <p:cNvSpPr txBox="1"/>
          <p:nvPr/>
        </p:nvSpPr>
        <p:spPr>
          <a:xfrm>
            <a:off x="432141" y="458011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/>
              <a:t>0°</a:t>
            </a:r>
            <a:endParaRPr lang="zh-CN" altLang="en-US"/>
          </a:p>
        </p:txBody>
      </p:sp>
      <p:sp>
        <p:nvSpPr>
          <p:cNvPr id="66" name="椭圆 65">
            <a:extLst>
              <a:ext uri="{FF2B5EF4-FFF2-40B4-BE49-F238E27FC236}">
                <a16:creationId xmlns:a16="http://schemas.microsoft.com/office/drawing/2014/main" id="{ED286C16-2C25-4BFF-ADB6-5DF0AF3A7649}"/>
              </a:ext>
            </a:extLst>
          </p:cNvPr>
          <p:cNvSpPr/>
          <p:nvPr/>
        </p:nvSpPr>
        <p:spPr>
          <a:xfrm>
            <a:off x="1695332" y="2676047"/>
            <a:ext cx="223362" cy="223362"/>
          </a:xfrm>
          <a:prstGeom prst="ellipse">
            <a:avLst/>
          </a:prstGeom>
          <a:solidFill>
            <a:srgbClr val="0095C4">
              <a:alpha val="30000"/>
            </a:srgbClr>
          </a:solidFill>
          <a:ln w="25400">
            <a:noFill/>
            <a:prstDash val="dash"/>
            <a:headEnd type="none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1" name="椭圆 80">
            <a:extLst>
              <a:ext uri="{FF2B5EF4-FFF2-40B4-BE49-F238E27FC236}">
                <a16:creationId xmlns:a16="http://schemas.microsoft.com/office/drawing/2014/main" id="{08CD78B8-DEE6-467E-A177-65BDD3DE4801}"/>
              </a:ext>
            </a:extLst>
          </p:cNvPr>
          <p:cNvSpPr/>
          <p:nvPr/>
        </p:nvSpPr>
        <p:spPr>
          <a:xfrm>
            <a:off x="3928550" y="1778849"/>
            <a:ext cx="223362" cy="223362"/>
          </a:xfrm>
          <a:prstGeom prst="ellipse">
            <a:avLst/>
          </a:prstGeom>
          <a:solidFill>
            <a:srgbClr val="0095C4">
              <a:alpha val="50000"/>
            </a:srgbClr>
          </a:solidFill>
          <a:ln w="25400">
            <a:noFill/>
            <a:prstDash val="dash"/>
            <a:headEnd type="none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2" name="椭圆 81">
            <a:extLst>
              <a:ext uri="{FF2B5EF4-FFF2-40B4-BE49-F238E27FC236}">
                <a16:creationId xmlns:a16="http://schemas.microsoft.com/office/drawing/2014/main" id="{8422205A-0688-4931-9C5A-A14C23BE60EF}"/>
              </a:ext>
            </a:extLst>
          </p:cNvPr>
          <p:cNvSpPr/>
          <p:nvPr/>
        </p:nvSpPr>
        <p:spPr>
          <a:xfrm>
            <a:off x="743602" y="4929041"/>
            <a:ext cx="223362" cy="223362"/>
          </a:xfrm>
          <a:prstGeom prst="ellipse">
            <a:avLst/>
          </a:prstGeom>
          <a:solidFill>
            <a:srgbClr val="0095C4">
              <a:alpha val="20000"/>
            </a:srgbClr>
          </a:solidFill>
          <a:ln w="25400">
            <a:noFill/>
            <a:prstDash val="dash"/>
            <a:headEnd type="none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4" name="文本框 83">
            <a:extLst>
              <a:ext uri="{FF2B5EF4-FFF2-40B4-BE49-F238E27FC236}">
                <a16:creationId xmlns:a16="http://schemas.microsoft.com/office/drawing/2014/main" id="{E2408510-08EB-4F1D-990E-E52CA820F4D4}"/>
              </a:ext>
            </a:extLst>
          </p:cNvPr>
          <p:cNvSpPr txBox="1"/>
          <p:nvPr/>
        </p:nvSpPr>
        <p:spPr>
          <a:xfrm>
            <a:off x="432141" y="2618629"/>
            <a:ext cx="1423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/>
              <a:t>Microphone</a:t>
            </a:r>
            <a:endParaRPr lang="zh-CN" altLang="en-US" sz="1400"/>
          </a:p>
        </p:txBody>
      </p:sp>
      <p:sp>
        <p:nvSpPr>
          <p:cNvPr id="85" name="文本框 84">
            <a:extLst>
              <a:ext uri="{FF2B5EF4-FFF2-40B4-BE49-F238E27FC236}">
                <a16:creationId xmlns:a16="http://schemas.microsoft.com/office/drawing/2014/main" id="{F196F9E4-E1AA-4EF0-8825-165A75BA0018}"/>
              </a:ext>
            </a:extLst>
          </p:cNvPr>
          <p:cNvSpPr txBox="1"/>
          <p:nvPr/>
        </p:nvSpPr>
        <p:spPr>
          <a:xfrm>
            <a:off x="2657739" y="1727135"/>
            <a:ext cx="1423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/>
              <a:t>Microphone</a:t>
            </a:r>
            <a:endParaRPr lang="zh-CN" altLang="en-US" sz="1400"/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9880DCD4-12E3-4056-B048-A2B11F1C3E5B}"/>
              </a:ext>
            </a:extLst>
          </p:cNvPr>
          <p:cNvGrpSpPr/>
          <p:nvPr/>
        </p:nvGrpSpPr>
        <p:grpSpPr>
          <a:xfrm>
            <a:off x="4357357" y="2277430"/>
            <a:ext cx="1423768" cy="2607438"/>
            <a:chOff x="4357357" y="2277430"/>
            <a:chExt cx="1423768" cy="2607438"/>
          </a:xfrm>
        </p:grpSpPr>
        <p:sp>
          <p:nvSpPr>
            <p:cNvPr id="5" name="椭圆 4">
              <a:extLst>
                <a:ext uri="{FF2B5EF4-FFF2-40B4-BE49-F238E27FC236}">
                  <a16:creationId xmlns:a16="http://schemas.microsoft.com/office/drawing/2014/main" id="{30F045DA-9F2B-4C7E-B6F0-F44940D92E71}"/>
                </a:ext>
              </a:extLst>
            </p:cNvPr>
            <p:cNvSpPr/>
            <p:nvPr/>
          </p:nvSpPr>
          <p:spPr>
            <a:xfrm>
              <a:off x="4675876" y="2277430"/>
              <a:ext cx="797233" cy="797233"/>
            </a:xfrm>
            <a:prstGeom prst="ellipse">
              <a:avLst/>
            </a:prstGeom>
            <a:ln w="6350">
              <a:solidFill>
                <a:schemeClr val="bg1">
                  <a:lumMod val="65000"/>
                </a:schemeClr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DB45021B-175A-469F-8246-C89B15E7C171}"/>
                </a:ext>
              </a:extLst>
            </p:cNvPr>
            <p:cNvSpPr txBox="1"/>
            <p:nvPr/>
          </p:nvSpPr>
          <p:spPr>
            <a:xfrm>
              <a:off x="4357357" y="3085039"/>
              <a:ext cx="14237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/>
                <a:t>2.9</a:t>
              </a:r>
              <a:r>
                <a:rPr lang="zh-CN" altLang="en-US" sz="1200"/>
                <a:t>*</a:t>
              </a:r>
              <a:r>
                <a:rPr lang="en-US" altLang="zh-CN" sz="1200"/>
                <a:t>1.6</a:t>
              </a:r>
              <a:r>
                <a:rPr lang="zh-CN" altLang="en-US" sz="1200"/>
                <a:t>*</a:t>
              </a:r>
              <a:r>
                <a:rPr lang="en-US" altLang="zh-CN" sz="1200"/>
                <a:t>1.1 (mm)</a:t>
              </a:r>
              <a:endParaRPr lang="zh-CN" altLang="en-US" sz="1200"/>
            </a:p>
          </p:txBody>
        </p:sp>
        <p:sp>
          <p:nvSpPr>
            <p:cNvPr id="31" name="椭圆 30">
              <a:extLst>
                <a:ext uri="{FF2B5EF4-FFF2-40B4-BE49-F238E27FC236}">
                  <a16:creationId xmlns:a16="http://schemas.microsoft.com/office/drawing/2014/main" id="{43591FDB-68A4-4098-ABC0-92F7BC70D8B2}"/>
                </a:ext>
              </a:extLst>
            </p:cNvPr>
            <p:cNvSpPr/>
            <p:nvPr/>
          </p:nvSpPr>
          <p:spPr>
            <a:xfrm>
              <a:off x="4675876" y="3800260"/>
              <a:ext cx="797233" cy="797233"/>
            </a:xfrm>
            <a:prstGeom prst="ellipse">
              <a:avLst/>
            </a:prstGeom>
            <a:ln w="6350">
              <a:solidFill>
                <a:schemeClr val="bg1">
                  <a:lumMod val="65000"/>
                </a:schemeClr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405E9977-1DF4-404B-A4DC-26E18E74462C}"/>
                </a:ext>
              </a:extLst>
            </p:cNvPr>
            <p:cNvSpPr txBox="1"/>
            <p:nvPr/>
          </p:nvSpPr>
          <p:spPr>
            <a:xfrm>
              <a:off x="4357357" y="4607869"/>
              <a:ext cx="14237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/>
                <a:t>2.0</a:t>
              </a:r>
              <a:r>
                <a:rPr lang="zh-CN" altLang="en-US" sz="1200"/>
                <a:t>*</a:t>
              </a:r>
              <a:r>
                <a:rPr lang="en-US" altLang="zh-CN" sz="1200"/>
                <a:t>2.0</a:t>
              </a:r>
              <a:r>
                <a:rPr lang="zh-CN" altLang="en-US" sz="1200"/>
                <a:t>*</a:t>
              </a:r>
              <a:r>
                <a:rPr lang="en-US" altLang="zh-CN" sz="1200"/>
                <a:t>0.6 (mm)</a:t>
              </a:r>
              <a:endParaRPr lang="zh-CN" altLang="en-US" sz="1200"/>
            </a:p>
          </p:txBody>
        </p:sp>
        <p:pic>
          <p:nvPicPr>
            <p:cNvPr id="6" name="图形 5">
              <a:extLst>
                <a:ext uri="{FF2B5EF4-FFF2-40B4-BE49-F238E27FC236}">
                  <a16:creationId xmlns:a16="http://schemas.microsoft.com/office/drawing/2014/main" id="{6798038D-68F6-411A-A8DF-24150B509C3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825679" y="2402112"/>
              <a:ext cx="535824" cy="535824"/>
            </a:xfrm>
            <a:prstGeom prst="rect">
              <a:avLst/>
            </a:prstGeom>
          </p:spPr>
        </p:pic>
        <p:pic>
          <p:nvPicPr>
            <p:cNvPr id="7" name="图形 6">
              <a:extLst>
                <a:ext uri="{FF2B5EF4-FFF2-40B4-BE49-F238E27FC236}">
                  <a16:creationId xmlns:a16="http://schemas.microsoft.com/office/drawing/2014/main" id="{AD66D491-E5BE-4D87-8D6E-19732E65574E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4844216" y="3983288"/>
              <a:ext cx="507602" cy="41649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4189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2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46" dur="1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25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74" grpId="0" animBg="1"/>
      <p:bldP spid="39" grpId="0" animBg="1"/>
      <p:bldP spid="75" grpId="0"/>
      <p:bldP spid="79" grpId="0"/>
      <p:bldP spid="66" grpId="0" animBg="1"/>
      <p:bldP spid="81" grpId="0" animBg="1"/>
      <p:bldP spid="82" grpId="0" animBg="1"/>
      <p:bldP spid="84" grpId="0"/>
      <p:bldP spid="8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0"/>
</p:tagLst>
</file>

<file path=ppt/theme/theme1.xml><?xml version="1.0" encoding="utf-8"?>
<a:theme xmlns:a="http://schemas.openxmlformats.org/drawingml/2006/main" name="Office 主题​​">
  <a:themeElements>
    <a:clrScheme name="1-MS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495C1"/>
      </a:accent1>
      <a:accent2>
        <a:srgbClr val="3C9BDD"/>
      </a:accent2>
      <a:accent3>
        <a:srgbClr val="005F7B"/>
      </a:accent3>
      <a:accent4>
        <a:srgbClr val="3C9BDD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0-a微软">
      <a:majorFont>
        <a:latin typeface="微软雅黑"/>
        <a:ea typeface="微软雅黑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6350">
          <a:solidFill>
            <a:schemeClr val="bg1">
              <a:lumMod val="65000"/>
            </a:schemeClr>
          </a:solidFill>
          <a:headEnd type="none" w="lg" len="med"/>
          <a:tailEnd type="none" w="lg" len="med"/>
        </a:ln>
      </a:spPr>
      <a:bodyPr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38100">
          <a:solidFill>
            <a:schemeClr val="bg1"/>
          </a:solidFill>
          <a:headEnd type="none" w="lg" len="lg"/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2029</TotalTime>
  <Words>93</Words>
  <Application>Microsoft Office PowerPoint</Application>
  <PresentationFormat>寬螢幕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微软雅黑 Light</vt:lpstr>
      <vt:lpstr>微软雅黑</vt:lpstr>
      <vt:lpstr>Arial</vt:lpstr>
      <vt:lpstr>Office 主题​​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ChengYuan Lin</cp:lastModifiedBy>
  <cp:revision>428</cp:revision>
  <dcterms:created xsi:type="dcterms:W3CDTF">2019-02-24T11:51:03Z</dcterms:created>
  <dcterms:modified xsi:type="dcterms:W3CDTF">2020-07-07T12:05:38Z</dcterms:modified>
</cp:coreProperties>
</file>